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C7jfZORHUzM5v+onZ1BnZeetf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c7cadf3c5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5c7cadf3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7cadf3c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c7cadf3c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7cadf3c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c7cadf3c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c7cadf3c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c7cadf3c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7cadf3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c7cadf3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7cadf3c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c7cadf3c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7cadf3c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c7cadf3c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7cadf3c5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7cadf3c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7cadf3c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c7cadf3c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c7cadf3c5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c7cadf3c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hyperlink" Target="https://www.tesla.com/pt_PT/autopilot?redirect=no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hyperlink" Target="https://www.youtube.com/watch?v=MPU2HistivI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238500" y="1578400"/>
            <a:ext cx="57219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Visão Computacional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3950" y="3924925"/>
            <a:ext cx="34707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/>
              <a:t>Adriner Maranho de Andrade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/>
              <a:t>Jorge Guilherme Kohn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/>
              <a:t>Fabio Luiz Fischer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Funções típicas – reconhecimento humano</a:t>
            </a:r>
            <a:endParaRPr/>
          </a:p>
        </p:txBody>
      </p:sp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030" y="1729335"/>
            <a:ext cx="3609970" cy="235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384" y="1722339"/>
            <a:ext cx="2823538" cy="236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650" y="3581400"/>
            <a:ext cx="1752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Funções típicas – digital</a:t>
            </a:r>
            <a:endParaRPr/>
          </a:p>
        </p:txBody>
      </p: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128" y="1494227"/>
            <a:ext cx="4865644" cy="305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FUNÇÕES TÍPICAS - Jitendra Malik </a:t>
            </a: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1297500" y="25717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Reconhecer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Reorganizar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Reconstruir</a:t>
            </a:r>
            <a:endParaRPr/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8694" y="1832713"/>
            <a:ext cx="2927706" cy="238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FUNÇÕES TÍPICAS</a:t>
            </a:r>
            <a:br>
              <a:rPr lang="pt-BR"/>
            </a:br>
            <a:endParaRPr/>
          </a:p>
        </p:txBody>
      </p:sp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CNN - Rede Neural Convolucional.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2356399"/>
            <a:ext cx="7038900" cy="188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APLICAÇÕES NA ATUALIDADE</a:t>
            </a:r>
            <a:br>
              <a:rPr lang="pt-BR"/>
            </a:br>
            <a:endParaRPr/>
          </a:p>
        </p:txBody>
      </p:sp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Localizar pessoas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Não repudio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Detecção de celular cancerígenas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Carros autônomos</a:t>
            </a:r>
            <a:endParaRPr/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896" y="1296550"/>
            <a:ext cx="2691772" cy="240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218" y="3116194"/>
            <a:ext cx="2508782" cy="163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Como o tesla vê o mundo</a:t>
            </a:r>
            <a:endParaRPr/>
          </a:p>
        </p:txBody>
      </p:sp>
      <p:sp>
        <p:nvSpPr>
          <p:cNvPr id="239" name="Google Shape;23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0" name="Google Shape;240;p15" title="Autopilot Full Self-Driving Hardware  (Neighborhood Short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701" y="1152914"/>
            <a:ext cx="5912597" cy="332583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/>
        </p:nvSpPr>
        <p:spPr>
          <a:xfrm>
            <a:off x="1615701" y="4478750"/>
            <a:ext cx="7038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https://www.tesla.com/pt_PT/autopilot?redirect=no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Dificuldades</a:t>
            </a:r>
            <a:endParaRPr/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13" y="1812984"/>
            <a:ext cx="32893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1489" y="1812984"/>
            <a:ext cx="3830572" cy="24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Ferramentas mais populares</a:t>
            </a:r>
            <a:endParaRPr/>
          </a:p>
        </p:txBody>
      </p:sp>
      <p:sp>
        <p:nvSpPr>
          <p:cNvPr id="254" name="Google Shape;254;p17"/>
          <p:cNvSpPr txBox="1"/>
          <p:nvPr>
            <p:ph idx="1" type="body"/>
          </p:nvPr>
        </p:nvSpPr>
        <p:spPr>
          <a:xfrm>
            <a:off x="2617600" y="1274700"/>
            <a:ext cx="5718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pt-BR"/>
              <a:t>OpenCV</a:t>
            </a:r>
            <a:r>
              <a:rPr lang="pt-BR"/>
              <a:t> - Open source, multiplataforma, desenvolvida em C/C++, oferecendo suporte a Python, Java e Visual Basic. Contém diversas técnicas e algoritmos para processamento de imagens e de vídeo.</a:t>
            </a:r>
            <a:endParaRPr/>
          </a:p>
        </p:txBody>
      </p:sp>
      <p:sp>
        <p:nvSpPr>
          <p:cNvPr id="255" name="Google Shape;255;p17"/>
          <p:cNvSpPr txBox="1"/>
          <p:nvPr>
            <p:ph idx="1" type="body"/>
          </p:nvPr>
        </p:nvSpPr>
        <p:spPr>
          <a:xfrm>
            <a:off x="2617600" y="2337125"/>
            <a:ext cx="5718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pt-BR"/>
              <a:t>Matlab</a:t>
            </a:r>
            <a:r>
              <a:rPr lang="pt-BR"/>
              <a:t> - Ferramenta paga, porém bastante utilizada no meio de pesquisas, principalmente pelo fato de permitir uma fácil prototipação. Alguns desenvolvedores defendem também que o código é mais conciso em relação a C++.</a:t>
            </a:r>
            <a:endParaRPr/>
          </a:p>
        </p:txBody>
      </p:sp>
      <p:sp>
        <p:nvSpPr>
          <p:cNvPr id="256" name="Google Shape;256;p17"/>
          <p:cNvSpPr txBox="1"/>
          <p:nvPr>
            <p:ph idx="1" type="body"/>
          </p:nvPr>
        </p:nvSpPr>
        <p:spPr>
          <a:xfrm>
            <a:off x="2617600" y="3724250"/>
            <a:ext cx="5718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pt-BR"/>
              <a:t>TensorFlow </a:t>
            </a:r>
            <a:r>
              <a:rPr lang="pt-BR"/>
              <a:t>- Open source, desenvolvida inicialmente pelo Time Google Brain. Permite trazer todo o poder do Deep Learning para a visão computacional.</a:t>
            </a:r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375" y="2388675"/>
            <a:ext cx="867550" cy="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375" y="1283050"/>
            <a:ext cx="867550" cy="76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6374" y="3724176"/>
            <a:ext cx="867550" cy="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YOLO – You Only Look Once</a:t>
            </a:r>
            <a:endParaRPr/>
          </a:p>
        </p:txBody>
      </p:sp>
      <p:sp>
        <p:nvSpPr>
          <p:cNvPr id="265" name="Google Shape;265;p18"/>
          <p:cNvSpPr txBox="1"/>
          <p:nvPr>
            <p:ph idx="1" type="body"/>
          </p:nvPr>
        </p:nvSpPr>
        <p:spPr>
          <a:xfrm>
            <a:off x="1297500" y="1166648"/>
            <a:ext cx="7038900" cy="3312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/>
              <a:t>Ferramenta de detecção de objetos em tempo real, extremamente rápida.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/>
              <a:t>Com uma placa de vídeo Pascal Titan X (R$6.600,00) consegue realizar o processamento em 30 FPS com 57,9% de mAP (mean Average Precision).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/>
              <a:t>Eles (a própria ferramenta) a classificam como o estado da arte em processamento de objetos em tempo real.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Qual seria a sua sacada?</a:t>
            </a:r>
            <a:endParaRPr/>
          </a:p>
        </p:txBody>
      </p:sp>
      <p:sp>
        <p:nvSpPr>
          <p:cNvPr id="271" name="Google Shape;271;p19"/>
          <p:cNvSpPr txBox="1"/>
          <p:nvPr>
            <p:ph idx="1" type="body"/>
          </p:nvPr>
        </p:nvSpPr>
        <p:spPr>
          <a:xfrm>
            <a:off x="1297500" y="1208690"/>
            <a:ext cx="7289452" cy="327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/>
              <a:t>Estaria basicamente ligada a previsibilidade de bounding boxes. 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/>
              <a:t>Uma rede neural é aplicada na imagem inteira. Essa rede divide a imagem em regiões e prevê bounding boxes e as classifica através de probabilidades. Cada bounding box recebe um peso, com base nesta previsão.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O que é visão computacional?</a:t>
            </a:r>
            <a:endParaRPr/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350" y="1975325"/>
            <a:ext cx="20040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/>
          <p:nvPr/>
        </p:nvSpPr>
        <p:spPr>
          <a:xfrm>
            <a:off x="3882513" y="2582238"/>
            <a:ext cx="1425300" cy="7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975" y="1896450"/>
            <a:ext cx="1669400" cy="2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8" name="Google Shape;278;p20" title="YOLOv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 txBox="1"/>
          <p:nvPr/>
        </p:nvSpPr>
        <p:spPr>
          <a:xfrm>
            <a:off x="1524000" y="4478750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https://www.youtube.com/watch?v=MPU2HistivI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COCO Dataset</a:t>
            </a:r>
            <a:endParaRPr/>
          </a:p>
        </p:txBody>
      </p:sp>
      <p:sp>
        <p:nvSpPr>
          <p:cNvPr id="285" name="Google Shape;285;p2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/>
              <a:t>Possui mais de 330 mil imagens, sendo 200 mil rotuladas. Apresenta 80 categorias de objetos e features como segmentação de objetos e reconhecimento em contexto.</a:t>
            </a:r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1" y="3005959"/>
            <a:ext cx="2619780" cy="174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122" y="2869324"/>
            <a:ext cx="2827277" cy="18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Sistema de leitura de placas</a:t>
            </a:r>
            <a:endParaRPr/>
          </a:p>
        </p:txBody>
      </p:sp>
      <p:sp>
        <p:nvSpPr>
          <p:cNvPr id="293" name="Google Shape;29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997324"/>
            <a:ext cx="27432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44650"/>
            <a:ext cx="27432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743150"/>
            <a:ext cx="27432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c7cadf3c5_2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Sistema de leitura de placas</a:t>
            </a:r>
            <a:endParaRPr/>
          </a:p>
        </p:txBody>
      </p:sp>
      <p:sp>
        <p:nvSpPr>
          <p:cNvPr id="302" name="Google Shape;302;g5c7cadf3c5_2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Entrada: Imagens traseiras, dianteiras ou diagonais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Saída: Texto da placa com maior definição encontrada na imagem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c7cadf3c5_2_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</a:t>
            </a:r>
            <a:endParaRPr/>
          </a:p>
        </p:txBody>
      </p:sp>
      <p:pic>
        <p:nvPicPr>
          <p:cNvPr id="308" name="Google Shape;308;g5c7cadf3c5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738" y="1307850"/>
            <a:ext cx="294051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c7cadf3c5_2_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14" name="Google Shape;314;g5c7cadf3c5_2_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pt-BR" sz="2000"/>
              <a:t>Operações Morfológicas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Objetivo após análise: Realçar o contraste em regiões com grande concentração de informação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c7cadf3c5_2_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20" name="Google Shape;320;g5c7cadf3c5_2_15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Abertura: Erosão seguido de Dilatação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TopHat: Diferença entre a imagem original e Abertura</a:t>
            </a:r>
            <a:endParaRPr sz="2000"/>
          </a:p>
        </p:txBody>
      </p:sp>
      <p:pic>
        <p:nvPicPr>
          <p:cNvPr id="321" name="Google Shape;321;g5c7cadf3c5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548" y="2038575"/>
            <a:ext cx="2594801" cy="31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7cadf3c5_2_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27" name="Google Shape;327;g5c7cadf3c5_2_21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Fechamento: Dilatação seguido de Erosão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BlackHat: Diferença entre o Fechamento e a imagem original</a:t>
            </a:r>
            <a:endParaRPr sz="2000"/>
          </a:p>
        </p:txBody>
      </p:sp>
      <p:pic>
        <p:nvPicPr>
          <p:cNvPr id="328" name="Google Shape;328;g5c7cadf3c5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487" y="2041900"/>
            <a:ext cx="2574925" cy="310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7cadf3c5_2_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34" name="Google Shape;334;g5c7cadf3c5_2_27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Resultado = (topHat + imagem original) - blackHat</a:t>
            </a:r>
            <a:endParaRPr sz="2000"/>
          </a:p>
        </p:txBody>
      </p:sp>
      <p:pic>
        <p:nvPicPr>
          <p:cNvPr id="335" name="Google Shape;335;g5c7cadf3c5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826988"/>
            <a:ext cx="2759418" cy="33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5c7cadf3c5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574" y="1828544"/>
            <a:ext cx="2759424" cy="331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c7cadf3c5_2_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42" name="Google Shape;342;g5c7cadf3c5_2_34"/>
          <p:cNvSpPr txBox="1"/>
          <p:nvPr>
            <p:ph idx="1" type="body"/>
          </p:nvPr>
        </p:nvSpPr>
        <p:spPr>
          <a:xfrm>
            <a:off x="1052550" y="1624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2) Busca de Contornos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Contornos: Pontos contínuos que possuem cor ou intensidade parecida.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000"/>
              <a:t>opencv.findContours(img, threshold, tipo)</a:t>
            </a:r>
            <a:endParaRPr i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Processamento de imagens x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Visão computacional</a:t>
            </a:r>
            <a:endParaRPr/>
          </a:p>
        </p:txBody>
      </p:sp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3104050" y="1489925"/>
            <a:ext cx="2293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pt-BR"/>
              <a:t>Processamento de imagens</a:t>
            </a:r>
            <a:endParaRPr b="1"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225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225" y="3735323"/>
            <a:ext cx="1026725" cy="1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 txBox="1"/>
          <p:nvPr/>
        </p:nvSpPr>
        <p:spPr>
          <a:xfrm>
            <a:off x="3372250" y="3278550"/>
            <a:ext cx="1757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Visão Computacional</a:t>
            </a:r>
            <a:endParaRPr b="1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3774700" y="2368225"/>
            <a:ext cx="952500" cy="35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774700" y="4072875"/>
            <a:ext cx="952500" cy="35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950" y="2030673"/>
            <a:ext cx="1026725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7889" y="3735325"/>
            <a:ext cx="792837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c7cadf3c5_2_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pic>
        <p:nvPicPr>
          <p:cNvPr id="348" name="Google Shape;348;g5c7cadf3c5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25" y="1307850"/>
            <a:ext cx="293315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c7cadf3c5_2_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54" name="Google Shape;354;g5c7cadf3c5_2_50"/>
          <p:cNvSpPr txBox="1"/>
          <p:nvPr>
            <p:ph idx="1" type="body"/>
          </p:nvPr>
        </p:nvSpPr>
        <p:spPr>
          <a:xfrm>
            <a:off x="1297500" y="1516550"/>
            <a:ext cx="7038900" cy="25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3) Filtro de Ruídos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4) Segregação dos Contornos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Os conjuntos são possíveis placas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O conjunto com maior densidade em relação ao tamanho é selecionado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7cadf3c5_2_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leitura de placas - Etapas</a:t>
            </a:r>
            <a:endParaRPr/>
          </a:p>
        </p:txBody>
      </p:sp>
      <p:sp>
        <p:nvSpPr>
          <p:cNvPr id="360" name="Google Shape;360;g5c7cadf3c5_2_55"/>
          <p:cNvSpPr txBox="1"/>
          <p:nvPr>
            <p:ph idx="1" type="body"/>
          </p:nvPr>
        </p:nvSpPr>
        <p:spPr>
          <a:xfrm>
            <a:off x="1297500" y="1516550"/>
            <a:ext cx="7038900" cy="25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5) ROI (Ponto de interesse)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6) Identificação do Texto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pytesseract 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000"/>
              <a:t>pytesseract.image_to_string(img)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61" name="Google Shape;361;g5c7cadf3c5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425" y="1307850"/>
            <a:ext cx="2558975" cy="7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125" y="1408300"/>
            <a:ext cx="2284525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900" y="1475338"/>
            <a:ext cx="3074625" cy="2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Início da visão computacional</a:t>
            </a:r>
            <a:endParaRPr/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1297500" y="1213658"/>
            <a:ext cx="7038900" cy="1455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800"/>
              <a:t>É comumente aceito que iniciou na década de 60, onde Lawrence Roberts discutiu em sua tese de Ph.D no MIT,  a possibilidade de extrair informações tridimensionais de blocos de faces planas a partir de uma perspectiva 2D.</a:t>
            </a:r>
            <a:endParaRPr sz="1800"/>
          </a:p>
        </p:txBody>
      </p:sp>
      <p:pic>
        <p:nvPicPr>
          <p:cNvPr descr="Resultado de imagem para Lawrence Roberts"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877" y="2571750"/>
            <a:ext cx="14001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-images-1.medium.com/max/800/0*b6W-Q-H-iVQrJmU-" id="174" name="Google Shape;1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376" y="460156"/>
            <a:ext cx="3377248" cy="422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1297500" y="336331"/>
            <a:ext cx="7038900" cy="4142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/>
              <a:t>Outras fontes também apontam para estudos neurológicos de David Hubel e Torsten Wiesel.</a:t>
            </a:r>
            <a:endParaRPr/>
          </a:p>
        </p:txBody>
      </p:sp>
      <p:pic>
        <p:nvPicPr>
          <p:cNvPr descr="https://cdn-images-1.medium.com/max/800/0*hJWJ-TCD7af6jlPf"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431" y="1370973"/>
            <a:ext cx="3159138" cy="209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1297500" y="3770863"/>
            <a:ext cx="692631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Eles notaram que, na arquitetura visual do gato, os neurônios eram ativados primeiramente por estruturas simples como bordas ou vértices.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1297500" y="493986"/>
            <a:ext cx="7038900" cy="3984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/>
              <a:t>Outro ponto importante foi a primeira digitalizadora de imagens criada em 1959 por Russel Kirsch e sua equipe.</a:t>
            </a:r>
            <a:endParaRPr/>
          </a:p>
        </p:txBody>
      </p:sp>
      <p:pic>
        <p:nvPicPr>
          <p:cNvPr descr="https://cdn-images-1.medium.com/max/800/0*l1msk_GUoOQWZBzD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267" y="1555531"/>
            <a:ext cx="2273465" cy="320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0920" y="950758"/>
            <a:ext cx="4698715" cy="264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4949" y="2727717"/>
            <a:ext cx="5479314" cy="241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600" y="1165908"/>
            <a:ext cx="3793243" cy="2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Funções típicas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